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8" r:id="rId4"/>
    <p:sldId id="257" r:id="rId5"/>
    <p:sldId id="260" r:id="rId6"/>
    <p:sldId id="259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125" d="100"/>
          <a:sy n="125" d="100"/>
        </p:scale>
        <p:origin x="5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hyperlink" Target="mailto:alaminmd@msu.edu" TargetMode="External"/><Relationship Id="rId4" Type="http://schemas.openxmlformats.org/officeDocument/2006/relationships/hyperlink" Target="mailto:sonymd@ms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7CDAA-F974-304D-A206-2F74E97BD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51565"/>
            <a:ext cx="9448800" cy="1825096"/>
          </a:xfrm>
        </p:spPr>
        <p:txBody>
          <a:bodyPr>
            <a:noAutofit/>
          </a:bodyPr>
          <a:lstStyle/>
          <a:p>
            <a:pPr algn="ctr"/>
            <a:r>
              <a:rPr lang="en-US" sz="3200" i="1" dirty="0"/>
              <a:t>Performance Evaluation of Different Machine Learning Models to</a:t>
            </a:r>
            <a:br>
              <a:rPr lang="en-US" sz="3200" dirty="0"/>
            </a:br>
            <a:r>
              <a:rPr lang="en-US" sz="3200" i="1" dirty="0"/>
              <a:t>Predict COVID-19 Cases from Time Series Data.</a:t>
            </a:r>
            <a:endParaRPr lang="en-US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2687F-62E7-8F4B-9795-1FE9CECBF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295540"/>
            <a:ext cx="9448800" cy="685800"/>
          </a:xfrm>
        </p:spPr>
        <p:txBody>
          <a:bodyPr/>
          <a:lstStyle/>
          <a:p>
            <a:pPr algn="ctr"/>
            <a:r>
              <a:rPr lang="en-US" dirty="0"/>
              <a:t>Submitted as a requirement for CSE 847 Machine Learning term project.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1802A34-20D4-F24A-983F-6F44CBC83F0C}"/>
              </a:ext>
            </a:extLst>
          </p:cNvPr>
          <p:cNvSpPr txBox="1">
            <a:spLocks/>
          </p:cNvSpPr>
          <p:nvPr/>
        </p:nvSpPr>
        <p:spPr>
          <a:xfrm>
            <a:off x="3617843" y="3981340"/>
            <a:ext cx="4956314" cy="1453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Submitted by: </a:t>
            </a:r>
          </a:p>
          <a:p>
            <a:pPr algn="ctr"/>
            <a:r>
              <a:rPr lang="en-US" dirty="0" err="1"/>
              <a:t>Redwan</a:t>
            </a:r>
            <a:r>
              <a:rPr lang="en-US" dirty="0"/>
              <a:t> Sony (</a:t>
            </a:r>
            <a:r>
              <a:rPr lang="en-US" dirty="0">
                <a:hlinkClick r:id="rId4"/>
              </a:rPr>
              <a:t>sonymd@msu.edu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MD </a:t>
            </a:r>
            <a:r>
              <a:rPr lang="en-US" dirty="0" err="1"/>
              <a:t>Alamin</a:t>
            </a:r>
            <a:r>
              <a:rPr lang="en-US" dirty="0"/>
              <a:t> (</a:t>
            </a:r>
            <a:r>
              <a:rPr lang="en-US" dirty="0">
                <a:hlinkClick r:id="rId5"/>
              </a:rPr>
              <a:t>alaminmd@msu.edu</a:t>
            </a:r>
            <a:r>
              <a:rPr lang="en-US" dirty="0"/>
              <a:t>)</a:t>
            </a:r>
          </a:p>
          <a:p>
            <a:pPr algn="ctr"/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C9DC88E-D7D3-7A46-A45C-7864B19AC3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550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79"/>
    </mc:Choice>
    <mc:Fallback>
      <p:transition spd="slow" advTm="21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DBADE4-EFC4-2142-A3F0-38E5458C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8" y="261431"/>
            <a:ext cx="3977639" cy="1138638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Persistence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AFF01E-B577-F433-A7C6-3382A4FEB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18" y="1948013"/>
            <a:ext cx="4343400" cy="3854112"/>
          </a:xfrm>
        </p:spPr>
        <p:txBody>
          <a:bodyPr>
            <a:noAutofit/>
          </a:bodyPr>
          <a:lstStyle/>
          <a:p>
            <a:r>
              <a:rPr lang="en-US" sz="1800" dirty="0"/>
              <a:t>This is the simplest model</a:t>
            </a:r>
          </a:p>
          <a:p>
            <a:endParaRPr lang="en-US" sz="1800" dirty="0"/>
          </a:p>
          <a:p>
            <a:r>
              <a:rPr lang="en-US" sz="1800" dirty="0"/>
              <a:t>The last days observed data is the next day’s predicted value</a:t>
            </a:r>
          </a:p>
          <a:p>
            <a:endParaRPr lang="en-US" sz="1800" dirty="0"/>
          </a:p>
          <a:p>
            <a:r>
              <a:rPr lang="en-US" sz="1800" dirty="0"/>
              <a:t>Predicted version is exactly the one day shifted series.</a:t>
            </a:r>
          </a:p>
          <a:p>
            <a:endParaRPr lang="en-US" sz="1800" dirty="0"/>
          </a:p>
          <a:p>
            <a:r>
              <a:rPr lang="en-US" sz="1800" dirty="0"/>
              <a:t>RMSE value for last 30 day: </a:t>
            </a:r>
            <a:r>
              <a:rPr lang="en-US" sz="1800" b="1" dirty="0"/>
              <a:t>3277.620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5DC8D-A442-7346-8A8F-247EBD8A7C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145615" y="1441450"/>
            <a:ext cx="7046383" cy="422783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6D18FCA-9B44-4743-A928-84FEB2F53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25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10"/>
    </mc:Choice>
    <mc:Fallback>
      <p:transition spd="slow" advTm="54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ADE4-EFC4-2142-A3F0-38E5458C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8" y="261431"/>
            <a:ext cx="3977639" cy="1138638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AUTO Regressive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AFF01E-B577-F433-A7C6-3382A4FEB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18" y="1948013"/>
            <a:ext cx="4343400" cy="3854112"/>
          </a:xfrm>
        </p:spPr>
        <p:txBody>
          <a:bodyPr>
            <a:noAutofit/>
          </a:bodyPr>
          <a:lstStyle/>
          <a:p>
            <a:r>
              <a:rPr lang="en-US" sz="1600" dirty="0"/>
              <a:t>Autoregression model is a linear regression model that uses lagged variables as input variables.</a:t>
            </a:r>
          </a:p>
          <a:p>
            <a:endParaRPr lang="en-US" sz="1600" dirty="0"/>
          </a:p>
          <a:p>
            <a:r>
              <a:rPr lang="en-US" sz="1600" dirty="0" err="1"/>
              <a:t>yhat</a:t>
            </a:r>
            <a:r>
              <a:rPr lang="en-US" sz="1600" dirty="0"/>
              <a:t> = b0 + b1*X(t-1) + b2*X(t-2) ... bn*X(t-n+1).</a:t>
            </a:r>
          </a:p>
          <a:p>
            <a:endParaRPr lang="en-US" sz="1600" dirty="0"/>
          </a:p>
          <a:p>
            <a:r>
              <a:rPr lang="en-US" sz="1600" dirty="0"/>
              <a:t>RMSE value for last 30 day: </a:t>
            </a:r>
            <a:r>
              <a:rPr lang="en-US" sz="1600" b="1" dirty="0"/>
              <a:t>2341.678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5DC8D-A442-7346-8A8F-247EBD8A7C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45615" y="1441450"/>
            <a:ext cx="7046383" cy="422783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CE7CAA-B93D-FD46-81B1-24CAB26638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765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865"/>
    </mc:Choice>
    <mc:Fallback>
      <p:transition spd="slow" advTm="62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ADE4-EFC4-2142-A3F0-38E5458C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8" y="261431"/>
            <a:ext cx="3977639" cy="1138638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REGRESSION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AFF01E-B577-F433-A7C6-3382A4FEB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18" y="1948013"/>
            <a:ext cx="4343400" cy="3854112"/>
          </a:xfrm>
        </p:spPr>
        <p:txBody>
          <a:bodyPr>
            <a:noAutofit/>
          </a:bodyPr>
          <a:lstStyle/>
          <a:p>
            <a:r>
              <a:rPr lang="en-US" sz="1600" dirty="0"/>
              <a:t>Here a lag of seven days is used</a:t>
            </a:r>
          </a:p>
          <a:p>
            <a:endParaRPr lang="en-US" sz="1600" dirty="0"/>
          </a:p>
          <a:p>
            <a:r>
              <a:rPr lang="en-US" sz="1600" dirty="0"/>
              <a:t>For every target value, the last seven days data is used as the training feature vector.</a:t>
            </a:r>
          </a:p>
          <a:p>
            <a:endParaRPr lang="en-US" sz="1600" dirty="0"/>
          </a:p>
          <a:p>
            <a:r>
              <a:rPr lang="en-US" sz="1600" dirty="0" err="1"/>
              <a:t>Y_hat</a:t>
            </a:r>
            <a:r>
              <a:rPr lang="en-US" sz="1600" dirty="0"/>
              <a:t> = b0 + b1*X(t-1) + b2*X(t-2) ... bn*X(t-6).</a:t>
            </a:r>
          </a:p>
          <a:p>
            <a:endParaRPr lang="en-US" sz="1600" dirty="0"/>
          </a:p>
          <a:p>
            <a:r>
              <a:rPr lang="en-US" sz="1600" dirty="0"/>
              <a:t>RMSE value for last 30 day: </a:t>
            </a:r>
            <a:r>
              <a:rPr lang="en-US" sz="1600" b="1" dirty="0"/>
              <a:t>2089.62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5DC8D-A442-7346-8A8F-247EBD8A7C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45615" y="1441450"/>
            <a:ext cx="7046383" cy="422782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CEA70C1-DE28-644C-8D1E-C008B3DE98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188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90"/>
    </mc:Choice>
    <mc:Fallback>
      <p:transition spd="slow" advTm="56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ADE4-EFC4-2142-A3F0-38E5458CD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19" y="261431"/>
            <a:ext cx="2921002" cy="1138638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ARIMA Model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FAFF01E-B577-F433-A7C6-3382A4FEB0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48013"/>
            <a:ext cx="4846318" cy="3325027"/>
          </a:xfrm>
        </p:spPr>
        <p:txBody>
          <a:bodyPr>
            <a:noAutofit/>
          </a:bodyPr>
          <a:lstStyle/>
          <a:p>
            <a:pPr fontAlgn="base"/>
            <a:r>
              <a:rPr lang="en-US" sz="1600" b="1" dirty="0"/>
              <a:t>AR: </a:t>
            </a:r>
            <a:r>
              <a:rPr lang="en-US" sz="1600" b="1" i="1" dirty="0"/>
              <a:t>Autoregression: </a:t>
            </a:r>
            <a:r>
              <a:rPr lang="en-US" sz="1600" dirty="0"/>
              <a:t>uses the dependent relationship between some number of lagged observations and future observation</a:t>
            </a:r>
          </a:p>
          <a:p>
            <a:pPr fontAlgn="base"/>
            <a:r>
              <a:rPr lang="en-US" sz="1600" b="1" dirty="0"/>
              <a:t>I: </a:t>
            </a:r>
            <a:r>
              <a:rPr lang="en-US" sz="1600" b="1" i="1" dirty="0"/>
              <a:t>Integrated</a:t>
            </a:r>
            <a:r>
              <a:rPr lang="en-US" sz="1600" b="1" dirty="0"/>
              <a:t>.  </a:t>
            </a:r>
            <a:r>
              <a:rPr lang="en-US" sz="1600" dirty="0"/>
              <a:t>The use of differencing of raw  in order to make the time series stationary.</a:t>
            </a:r>
          </a:p>
          <a:p>
            <a:pPr fontAlgn="base"/>
            <a:r>
              <a:rPr lang="en-US" sz="1600" b="1" dirty="0"/>
              <a:t>MA: </a:t>
            </a:r>
            <a:r>
              <a:rPr lang="en-US" sz="1600" b="1" i="1" dirty="0"/>
              <a:t>Moving Average</a:t>
            </a:r>
            <a:r>
              <a:rPr lang="en-US" sz="1600" dirty="0"/>
              <a:t>. A model that uses the dependency between an observation and a residual error from a moving average model applied to lagged observations.</a:t>
            </a:r>
          </a:p>
          <a:p>
            <a:pPr fontAlgn="base"/>
            <a:endParaRPr lang="en-US" sz="1600" dirty="0"/>
          </a:p>
          <a:p>
            <a:pPr fontAlgn="base"/>
            <a:r>
              <a:rPr lang="en-US" sz="1600" dirty="0"/>
              <a:t>RMSE value for last 30 day: </a:t>
            </a:r>
            <a:r>
              <a:rPr lang="en-US" sz="1600" b="1" dirty="0"/>
              <a:t>1963.584</a:t>
            </a:r>
          </a:p>
          <a:p>
            <a:pPr fontAlgn="base"/>
            <a:endParaRPr lang="en-US" sz="1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55DC8D-A442-7346-8A8F-247EBD8A7C1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45616" y="1441450"/>
            <a:ext cx="7046381" cy="422782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569581A-CC09-964B-BD32-C1C716D29C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189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650"/>
    </mc:Choice>
    <mc:Fallback>
      <p:transition spd="slow" advTm="54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C982B-B5CC-F649-8AA2-6C8CE2576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90053"/>
            <a:ext cx="8610600" cy="1293028"/>
          </a:xfrm>
        </p:spPr>
        <p:txBody>
          <a:bodyPr/>
          <a:lstStyle/>
          <a:p>
            <a:pPr algn="l"/>
            <a:r>
              <a:rPr lang="en-US"/>
              <a:t>Performance comparison</a:t>
            </a:r>
            <a:endParaRPr lang="en-US" dirty="0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7561B048-D990-9446-B6DE-DEB814CC19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65609" y="1894841"/>
            <a:ext cx="10060782" cy="4024313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9677AF7-854A-3C46-9A21-12572F4EAA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60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23"/>
    </mc:Choice>
    <mc:Fallback>
      <p:transition spd="slow" advTm="16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C982B-B5CC-F649-8AA2-6C8CE2576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90053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Future Works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9AE91-7740-E04B-87EC-6A2F764F7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Project data in only state of Michigan is used.</a:t>
            </a:r>
          </a:p>
          <a:p>
            <a:endParaRPr lang="en-US" dirty="0"/>
          </a:p>
          <a:p>
            <a:r>
              <a:rPr lang="en-US" dirty="0"/>
              <a:t>States can be clustered in several groups based on the pattern of the daily cases.</a:t>
            </a:r>
          </a:p>
          <a:p>
            <a:endParaRPr lang="en-US" dirty="0"/>
          </a:p>
          <a:p>
            <a:r>
              <a:rPr lang="en-US" dirty="0"/>
              <a:t>Separate models can be trained for different cluster of states with similar COVID-19 cases pattern to predict more accurately. </a:t>
            </a:r>
          </a:p>
          <a:p>
            <a:endParaRPr lang="en-US" dirty="0"/>
          </a:p>
          <a:p>
            <a:r>
              <a:rPr lang="en-US" dirty="0"/>
              <a:t>Impact of different weather attributes can be analyzed to get a better prediction of COVID-19 cases. 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3556134-74C4-104D-95B9-E92920B1C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25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98"/>
    </mc:Choice>
    <mc:Fallback>
      <p:transition spd="slow" advTm="45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0206B-A5FF-234A-8073-8639477A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307173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A1D02-6A30-724C-AFCF-7D156D761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211742"/>
            <a:ext cx="10820400" cy="4339085"/>
          </a:xfrm>
        </p:spPr>
        <p:txBody>
          <a:bodyPr/>
          <a:lstStyle/>
          <a:p>
            <a:r>
              <a:rPr lang="en-US" sz="2400" b="1" dirty="0"/>
              <a:t>Apply different machine learning prediction models to predict the spread of the COVID-19 cases in near future. </a:t>
            </a:r>
          </a:p>
          <a:p>
            <a:endParaRPr lang="en-US" sz="2400" b="1" dirty="0"/>
          </a:p>
          <a:p>
            <a:r>
              <a:rPr lang="en-US" sz="2400" b="1" dirty="0"/>
              <a:t>John Hopkins University live data repository dataset</a:t>
            </a:r>
          </a:p>
          <a:p>
            <a:endParaRPr lang="en-US" sz="2400" b="1" dirty="0"/>
          </a:p>
          <a:p>
            <a:r>
              <a:rPr lang="en-US" sz="2400" b="1" dirty="0"/>
              <a:t>Time series data analysis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9B7767-C217-7840-91FC-7ECDCF6937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78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26"/>
    </mc:Choice>
    <mc:Fallback>
      <p:transition spd="slow" advTm="43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74D3B-65B1-2B4E-B6AC-E8EDFCDC0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280" y="649922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COVID-19 Cases (all)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4F28ED-2863-614D-903B-96055195E3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11960" y="1655444"/>
            <a:ext cx="9303920" cy="46797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708A064-50FB-9E46-BD45-78B09BDA19DC}"/>
              </a:ext>
            </a:extLst>
          </p:cNvPr>
          <p:cNvSpPr txBox="1"/>
          <p:nvPr/>
        </p:nvSpPr>
        <p:spPr>
          <a:xfrm>
            <a:off x="914400" y="6431280"/>
            <a:ext cx="7560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en.wikipedia.org</a:t>
            </a:r>
            <a:r>
              <a:rPr lang="en-US" dirty="0"/>
              <a:t>/wiki/Template:COVID-19_pandemic_data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1FF8C27-22EB-8F4C-92F7-F1247A3283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95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16"/>
    </mc:Choice>
    <mc:Fallback>
      <p:transition spd="slow" advTm="48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FFB12-A027-CE48-BE82-5A246591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78293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COVID-19 in USA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3CFEC8-BB25-0D47-BBE1-B1FAC90B6CC7}"/>
              </a:ext>
            </a:extLst>
          </p:cNvPr>
          <p:cNvSpPr txBox="1">
            <a:spLocks/>
          </p:cNvSpPr>
          <p:nvPr/>
        </p:nvSpPr>
        <p:spPr>
          <a:xfrm>
            <a:off x="685800" y="6210133"/>
            <a:ext cx="10307320" cy="7088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dirty="0"/>
              <a:t>[1] https://</a:t>
            </a:r>
            <a:r>
              <a:rPr lang="en-US" sz="1000" dirty="0" err="1"/>
              <a:t>ourworldindata.org</a:t>
            </a:r>
            <a:r>
              <a:rPr lang="en-US" sz="1000" dirty="0"/>
              <a:t>/coronavirus-data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55BD3-A105-424F-96CC-14823630BD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457"/>
          <a:stretch/>
        </p:blipFill>
        <p:spPr>
          <a:xfrm>
            <a:off x="1680844" y="1443802"/>
            <a:ext cx="8830311" cy="45196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B85B87F-7E3B-C141-A3FB-2A253EC488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16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30"/>
    </mc:Choice>
    <mc:Fallback>
      <p:transition spd="slow" advTm="29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E898A-20AE-EB42-9BE0-EF9988CC2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27493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Data set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864C0-6D26-6043-A3A7-9C84D157C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COVID-19 cases from January 23, 2020 till today</a:t>
            </a:r>
          </a:p>
          <a:p>
            <a:endParaRPr lang="en-US" sz="2400" dirty="0"/>
          </a:p>
          <a:p>
            <a:r>
              <a:rPr lang="en-US" sz="2400" dirty="0"/>
              <a:t>Data from every country.</a:t>
            </a:r>
          </a:p>
          <a:p>
            <a:endParaRPr lang="en-US" sz="2400" dirty="0"/>
          </a:p>
          <a:p>
            <a:r>
              <a:rPr lang="en-US" sz="2400" dirty="0"/>
              <a:t>Data from every state in the USA.  </a:t>
            </a:r>
          </a:p>
          <a:p>
            <a:endParaRPr lang="en-US" sz="2400" dirty="0"/>
          </a:p>
          <a:p>
            <a:r>
              <a:rPr lang="en-US" sz="2400" dirty="0"/>
              <a:t>Only few states from the USA is analyzed. </a:t>
            </a:r>
          </a:p>
          <a:p>
            <a:endParaRPr lang="en-US" sz="2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55BD3DB-6F2A-584D-9852-6B970F6DF8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76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34"/>
    </mc:Choice>
    <mc:Fallback>
      <p:transition spd="slow" advTm="33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169C90-D75B-9B45-B010-D1AC61676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Exploratory Data analsys (EDA)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BB8B34-7F42-5CEC-ED6A-1F652DECC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842093"/>
            <a:ext cx="3977639" cy="3854112"/>
          </a:xfrm>
        </p:spPr>
        <p:txBody>
          <a:bodyPr>
            <a:normAutofit/>
          </a:bodyPr>
          <a:lstStyle/>
          <a:p>
            <a:r>
              <a:rPr lang="en-US" sz="1800" dirty="0"/>
              <a:t>Maximum Affected State in USA is California (11%)</a:t>
            </a:r>
          </a:p>
          <a:p>
            <a:r>
              <a:rPr lang="en-US" sz="1800" dirty="0"/>
              <a:t>Texas (0.8%)</a:t>
            </a:r>
          </a:p>
          <a:p>
            <a:r>
              <a:rPr lang="en-US" sz="1800" dirty="0"/>
              <a:t>Florida (7%)</a:t>
            </a:r>
          </a:p>
          <a:p>
            <a:r>
              <a:rPr lang="en-US" sz="1800" dirty="0" err="1"/>
              <a:t>NewYork</a:t>
            </a:r>
            <a:r>
              <a:rPr lang="en-US" sz="1800" dirty="0"/>
              <a:t>(6%)</a:t>
            </a:r>
          </a:p>
          <a:p>
            <a:r>
              <a:rPr lang="en-US" sz="1800" dirty="0"/>
              <a:t>Illinois (4%)</a:t>
            </a:r>
          </a:p>
          <a:p>
            <a:r>
              <a:rPr lang="en-US" sz="1800" dirty="0"/>
              <a:t>Michigan (3%)</a:t>
            </a:r>
          </a:p>
        </p:txBody>
      </p:sp>
      <p:pic>
        <p:nvPicPr>
          <p:cNvPr id="5" name="Content Placeholder 4" descr="Chart, pie chart&#10;&#10;Description automatically generated">
            <a:extLst>
              <a:ext uri="{FF2B5EF4-FFF2-40B4-BE49-F238E27FC236}">
                <a16:creationId xmlns:a16="http://schemas.microsoft.com/office/drawing/2014/main" id="{CF4DF657-DD2A-0E49-892B-B43158A3B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204" y="154564"/>
            <a:ext cx="6703436" cy="670343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D3212C4-7D7C-1343-A1B9-09F7E1E8C5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742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44"/>
    </mc:Choice>
    <mc:Fallback>
      <p:transition spd="slow" advTm="32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77E968-141B-7B46-8865-6556D916B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TOP 10 affected states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3EDF5D-F047-DB43-941C-7FEC78972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6878" y="1073150"/>
            <a:ext cx="7719602" cy="523002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025D29F-67BD-2C48-90E4-9FEBD75F9A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496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42"/>
    </mc:Choice>
    <mc:Fallback>
      <p:transition spd="slow" advTm="33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D94F7C0-1344-4B3C-AFCB-E7F006BB5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EC584A2-4215-4DB8-AE1F-E3768D77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A26128-60FD-EC42-A907-AC0C239E4F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747689" y="1301850"/>
            <a:ext cx="6973983" cy="464932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9D33873-D327-1E4D-A160-5AED32D27509}"/>
              </a:ext>
            </a:extLst>
          </p:cNvPr>
          <p:cNvSpPr txBox="1">
            <a:spLocks/>
          </p:cNvSpPr>
          <p:nvPr/>
        </p:nvSpPr>
        <p:spPr>
          <a:xfrm>
            <a:off x="497841" y="916773"/>
            <a:ext cx="4317998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/>
              <a:t>BOTTOM 10 affected states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F60D73-D540-534B-A95C-1AF2BFA93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66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85"/>
    </mc:Choice>
    <mc:Fallback>
      <p:transition spd="slow" advTm="39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5AF0-6220-2442-B8A5-A6845D248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39315"/>
            <a:ext cx="9088120" cy="1293028"/>
          </a:xfrm>
        </p:spPr>
        <p:txBody>
          <a:bodyPr/>
          <a:lstStyle/>
          <a:p>
            <a:pPr algn="l"/>
            <a:r>
              <a:rPr lang="en-US" dirty="0"/>
              <a:t>Machine Learning MODELS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FA3FF-BCD5-F146-839E-34454AF19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Persistence Model</a:t>
            </a:r>
          </a:p>
          <a:p>
            <a:endParaRPr lang="en-US" dirty="0"/>
          </a:p>
          <a:p>
            <a:r>
              <a:rPr lang="en-US" dirty="0"/>
              <a:t>Auto Regressive Model</a:t>
            </a:r>
          </a:p>
          <a:p>
            <a:endParaRPr lang="en-US" dirty="0"/>
          </a:p>
          <a:p>
            <a:r>
              <a:rPr lang="en-US" dirty="0"/>
              <a:t>Regression Model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ARIMA (Auto Regression with Integrated Moving Average) Model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81D0C67-C941-D947-A6D7-9F9E1E69C7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55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91"/>
    </mc:Choice>
    <mc:Fallback>
      <p:transition spd="slow" advTm="31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135</TotalTime>
  <Words>509</Words>
  <Application>Microsoft Macintosh PowerPoint</Application>
  <PresentationFormat>Widescreen</PresentationFormat>
  <Paragraphs>77</Paragraphs>
  <Slides>15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Performance Evaluation of Different Machine Learning Models to Predict COVID-19 Cases from Time Series Data.</vt:lpstr>
      <vt:lpstr>Project Description</vt:lpstr>
      <vt:lpstr>COVID-19 Cases (all)</vt:lpstr>
      <vt:lpstr>COVID-19 in USA</vt:lpstr>
      <vt:lpstr>Data set description</vt:lpstr>
      <vt:lpstr>Exploratory Data analsys (EDA)</vt:lpstr>
      <vt:lpstr>TOP 10 affected states</vt:lpstr>
      <vt:lpstr>PowerPoint Presentation</vt:lpstr>
      <vt:lpstr>Machine Learning MODELS USED</vt:lpstr>
      <vt:lpstr>Persistence model</vt:lpstr>
      <vt:lpstr>AUTO Regressive model</vt:lpstr>
      <vt:lpstr>REGRESSION MODEL</vt:lpstr>
      <vt:lpstr>ARIMA Model</vt:lpstr>
      <vt:lpstr>Performance comparison</vt:lpstr>
      <vt:lpstr>Future 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Evaluation of Different Machine Learning Models to Predict COVID-19 Cases from Time Series Data.</dc:title>
  <dc:creator>Sony, Redwan</dc:creator>
  <cp:lastModifiedBy>Sony, Redwan</cp:lastModifiedBy>
  <cp:revision>2</cp:revision>
  <dcterms:created xsi:type="dcterms:W3CDTF">2022-04-28T01:30:28Z</dcterms:created>
  <dcterms:modified xsi:type="dcterms:W3CDTF">2022-04-28T03:45:46Z</dcterms:modified>
</cp:coreProperties>
</file>

<file path=docProps/thumbnail.jpeg>
</file>